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2" r:id="rId3"/>
    <p:sldId id="310" r:id="rId4"/>
    <p:sldId id="311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9" r:id="rId15"/>
    <p:sldId id="302" r:id="rId16"/>
    <p:sldId id="303" r:id="rId17"/>
    <p:sldId id="304" r:id="rId18"/>
    <p:sldId id="305" r:id="rId19"/>
    <p:sldId id="306" r:id="rId20"/>
    <p:sldId id="307" r:id="rId21"/>
    <p:sldId id="279" r:id="rId22"/>
    <p:sldId id="30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>
          <p15:clr>
            <a:srgbClr val="A4A3A4"/>
          </p15:clr>
        </p15:guide>
        <p15:guide id="2" pos="288">
          <p15:clr>
            <a:srgbClr val="A4A3A4"/>
          </p15:clr>
        </p15:guide>
        <p15:guide id="3" pos="2880">
          <p15:clr>
            <a:srgbClr val="A4A3A4"/>
          </p15:clr>
        </p15:guide>
        <p15:guide id="4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2138" autoAdjust="0"/>
  </p:normalViewPr>
  <p:slideViewPr>
    <p:cSldViewPr showGuides="1">
      <p:cViewPr varScale="1">
        <p:scale>
          <a:sx n="59" d="100"/>
          <a:sy n="59" d="100"/>
        </p:scale>
        <p:origin x="614" y="67"/>
      </p:cViewPr>
      <p:guideLst>
        <p:guide orient="horz" pos="1248"/>
        <p:guide pos="288"/>
        <p:guide pos="2880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672"/>
    </p:cViewPr>
  </p:sorterViewPr>
  <p:notesViewPr>
    <p:cSldViewPr showGuides="1">
      <p:cViewPr varScale="1">
        <p:scale>
          <a:sx n="50" d="100"/>
          <a:sy n="50" d="100"/>
        </p:scale>
        <p:origin x="-287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419FB-1D1B-4D54-BFF8-C59DF52105C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B0698-F15E-421C-ABD0-17DAA6FC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4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69421-1ABA-4538-BBDC-EEF70ADD83FA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E684E-F9BA-41BA-9436-F8E366142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48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71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27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Facilitator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58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Facilitator</a:t>
            </a:r>
            <a:r>
              <a:rPr lang="en-US" sz="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Note:</a:t>
            </a:r>
          </a:p>
          <a:p>
            <a:pPr marL="171450" lvl="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a list of what the tables report out (10 min). </a:t>
            </a:r>
          </a:p>
          <a:p>
            <a:pPr marL="171450" lvl="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that the information below is covered either from table reports OR by facilitators. 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is reporting and signing; what happened (category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personnel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involved); what species; assurance number; grant number; PHS funded activity OR PHS-funded activity is affected by this incident; how many animals; animal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deaths; plan and timeline for 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orrective action and prevention. Timeframe for report by institutional official.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an animal activity is suspended, then USDA also needs to know.  But not if a person is suspended.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92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FACILITATOR NOTE: Information that audience should generate and that should be included in the group report out for Scenario Part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66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96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http://www.all-creatures.org/saen/media-20160610.html</a:t>
            </a:r>
          </a:p>
          <a:p>
            <a:r>
              <a:rPr lang="en-US" dirty="0" smtClean="0"/>
              <a:t>Ex – OLAW report - http://www.all-creatures.org/saen/media-20160404.html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23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400" u="sng" dirty="0" smtClean="0">
                <a:latin typeface="Gill Sans MT" panose="020B0502020104020203" pitchFamily="34" charset="0"/>
              </a:rPr>
              <a:t>Examples that are required but assist public understanding.</a:t>
            </a:r>
          </a:p>
          <a:p>
            <a:pPr lvl="0"/>
            <a:endParaRPr lang="en-US" sz="2400" dirty="0" smtClean="0">
              <a:latin typeface="Gill Sans MT" panose="020B05020201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ill Sans MT" panose="020B0502020104020203" pitchFamily="34" charset="0"/>
              </a:rPr>
              <a:t>The animal fully recovered.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ill Sans MT" panose="020B0502020104020203" pitchFamily="34" charset="0"/>
              </a:rPr>
              <a:t>A novel therapeutic agent being assessed for serious medical condition.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ill Sans MT" panose="020B0502020104020203" pitchFamily="34" charset="0"/>
              </a:rPr>
              <a:t>The animal was part of a study on a federally-funded project reviewed by scientific experts.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ill Sans MT" panose="020B0502020104020203" pitchFamily="34" charset="0"/>
              </a:rPr>
              <a:t>The animal’s care was reviewed and overseen by a committee that approves and oversees animal research studies.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Gill Sans MT" panose="020B0502020104020203" pitchFamily="34" charset="0"/>
            </a:endParaRPr>
          </a:p>
          <a:p>
            <a:pPr lvl="0"/>
            <a:r>
              <a:rPr lang="en-US" u="sng" dirty="0" smtClean="0"/>
              <a:t>Not required, not helpful, and</a:t>
            </a:r>
            <a:r>
              <a:rPr lang="en-US" dirty="0" smtClean="0"/>
              <a:t> potentially harmful</a:t>
            </a:r>
          </a:p>
          <a:p>
            <a:pPr lvl="1"/>
            <a:r>
              <a:rPr lang="en-US" dirty="0" smtClean="0"/>
              <a:t>Names.</a:t>
            </a:r>
          </a:p>
          <a:p>
            <a:pPr lvl="1"/>
            <a:r>
              <a:rPr lang="en-US" dirty="0" smtClean="0"/>
              <a:t>Building and room locations.</a:t>
            </a:r>
          </a:p>
          <a:p>
            <a:pPr lvl="1"/>
            <a:r>
              <a:rPr lang="en-US" dirty="0" smtClean="0"/>
              <a:t>Research area, department.</a:t>
            </a:r>
          </a:p>
          <a:p>
            <a:pPr lvl="1"/>
            <a:r>
              <a:rPr lang="en-US" dirty="0" smtClean="0"/>
              <a:t>Title of grant. </a:t>
            </a:r>
          </a:p>
          <a:p>
            <a:pPr lvl="1"/>
            <a:r>
              <a:rPr lang="en-US" dirty="0" smtClean="0"/>
              <a:t>SOP numbers or text from SOP. </a:t>
            </a:r>
          </a:p>
          <a:p>
            <a:pPr lvl="1"/>
            <a:r>
              <a:rPr lang="en-US" dirty="0" smtClean="0"/>
              <a:t>Adjectives. </a:t>
            </a:r>
          </a:p>
          <a:p>
            <a:pPr lvl="1"/>
            <a:r>
              <a:rPr lang="en-US" dirty="0" smtClean="0"/>
              <a:t>Proprietary information (text from protocol, research strategy, experimental groups, controls)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711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12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3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69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[Note for facilitator that this is federal only, not state]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385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61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[Note for facilitator that this is federal only, not state]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40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Gill Sans MT" panose="020B0502020104020203" pitchFamily="34" charset="0"/>
              </a:rPr>
              <a:t>PREVIOUS</a:t>
            </a:r>
            <a:r>
              <a:rPr lang="en-US" sz="1200" baseline="0" dirty="0" smtClean="0">
                <a:latin typeface="Gill Sans MT" panose="020B0502020104020203" pitchFamily="34" charset="0"/>
              </a:rPr>
              <a:t> LANGUAGE</a:t>
            </a:r>
          </a:p>
          <a:p>
            <a:r>
              <a:rPr lang="en-US" sz="1200" dirty="0" smtClean="0">
                <a:latin typeface="Gill Sans MT" panose="020B0502020104020203" pitchFamily="34" charset="0"/>
              </a:rPr>
              <a:t>Understand why reporting and public transparency of reports reflects a public mandate for responsible balance of scientific objectives and consideration of animal welfare.  </a:t>
            </a:r>
            <a:endParaRPr lang="en-US" sz="1200" dirty="0" smtClean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7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[Note for facilitator that this is federal only, not state]</a:t>
            </a:r>
          </a:p>
          <a:p>
            <a:endParaRPr lang="en-US" sz="1100" dirty="0" smtClean="0">
              <a:latin typeface="Gill Sans MT" panose="020B0502020104020203" pitchFamily="34" charset="0"/>
            </a:endParaRPr>
          </a:p>
          <a:p>
            <a:r>
              <a:rPr lang="en-US" sz="1200" dirty="0" smtClean="0">
                <a:latin typeface="Gill Sans MT" panose="020B0502020104020203" pitchFamily="34" charset="0"/>
              </a:rPr>
              <a:t>PREVIOUS</a:t>
            </a:r>
            <a:r>
              <a:rPr lang="en-US" sz="1200" baseline="0" dirty="0" smtClean="0">
                <a:latin typeface="Gill Sans MT" panose="020B0502020104020203" pitchFamily="34" charset="0"/>
              </a:rPr>
              <a:t> LANGUAGE</a:t>
            </a:r>
          </a:p>
          <a:p>
            <a:r>
              <a:rPr lang="en-US" sz="1200" dirty="0" smtClean="0">
                <a:latin typeface="Gill Sans MT" panose="020B0502020104020203" pitchFamily="34" charset="0"/>
              </a:rPr>
              <a:t>Understand why reporting and public transparency of reports reflects a public mandate for responsible balance of scientific objectives and consideration of animal welfare.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5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[Note for facilitator that this is federal only, not state]</a:t>
            </a:r>
          </a:p>
          <a:p>
            <a:endParaRPr lang="en-US" sz="1100" dirty="0" smtClean="0">
              <a:latin typeface="Gill Sans MT" panose="020B0502020104020203" pitchFamily="34" charset="0"/>
            </a:endParaRPr>
          </a:p>
          <a:p>
            <a:r>
              <a:rPr lang="en-US" sz="1200" dirty="0" smtClean="0">
                <a:latin typeface="Gill Sans MT" panose="020B0502020104020203" pitchFamily="34" charset="0"/>
              </a:rPr>
              <a:t>PREVIOUS</a:t>
            </a:r>
            <a:r>
              <a:rPr lang="en-US" sz="1200" baseline="0" dirty="0" smtClean="0">
                <a:latin typeface="Gill Sans MT" panose="020B0502020104020203" pitchFamily="34" charset="0"/>
              </a:rPr>
              <a:t> LANGUAGE</a:t>
            </a:r>
          </a:p>
          <a:p>
            <a:r>
              <a:rPr lang="en-US" sz="1200" dirty="0" smtClean="0">
                <a:latin typeface="Gill Sans MT" panose="020B0502020104020203" pitchFamily="34" charset="0"/>
              </a:rPr>
              <a:t>Understand why reporting and public transparency of reports reflects a public mandate for responsible balance of scientific objectives and consideration of animal welfare.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15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75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1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684E-F9BA-41BA-9436-F8E3661428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4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3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7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1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6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0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0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0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9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5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7B86-8024-47DC-A9C1-0CFD904B68D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22A5E-9319-443B-8B8A-813A4CC78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 descr="ICARE Train-the-Trainers Institute  &#10;Group 4.  Allyson Bennett, Robert Gibbens, William Greer, Swapna Mohan, &#10;Christian Newcomer, Jerald Silverman"/>
          <p:cNvSpPr txBox="1">
            <a:spLocks/>
          </p:cNvSpPr>
          <p:nvPr/>
        </p:nvSpPr>
        <p:spPr>
          <a:xfrm>
            <a:off x="381000" y="4397375"/>
            <a:ext cx="8229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latin typeface="Gill Sans MT" panose="020B0502020104020203" pitchFamily="34" charset="0"/>
              </a:rPr>
              <a:t/>
            </a:r>
            <a:br>
              <a:rPr lang="en-US" sz="2400" dirty="0" smtClean="0">
                <a:latin typeface="Gill Sans MT" panose="020B0502020104020203" pitchFamily="34" charset="0"/>
              </a:rPr>
            </a:br>
            <a:r>
              <a:rPr lang="en-US" sz="2400" dirty="0" smtClean="0">
                <a:latin typeface="Gill Sans MT" panose="020B0502020104020203" pitchFamily="34" charset="0"/>
              </a:rPr>
              <a:t/>
            </a:r>
            <a:br>
              <a:rPr lang="en-US" sz="2400" dirty="0" smtClean="0">
                <a:latin typeface="Gill Sans MT" panose="020B0502020104020203" pitchFamily="34" charset="0"/>
              </a:rPr>
            </a:br>
            <a:r>
              <a:rPr lang="en-US" sz="2400" dirty="0" smtClean="0">
                <a:latin typeface="Gill Sans MT" panose="020B0502020104020203" pitchFamily="34" charset="0"/>
              </a:rPr>
              <a:t>ICARE Train-the-Trainers Institute  </a:t>
            </a:r>
          </a:p>
          <a:p>
            <a:pPr algn="l"/>
            <a:r>
              <a:rPr lang="en-US" sz="2000" dirty="0" smtClean="0">
                <a:latin typeface="Gill Sans MT" panose="020B0502020104020203" pitchFamily="34" charset="0"/>
              </a:rPr>
              <a:t>Group 4.  Allyson Bennett, Robert </a:t>
            </a:r>
            <a:r>
              <a:rPr lang="en-US" sz="2000" dirty="0" err="1" smtClean="0">
                <a:latin typeface="Gill Sans MT" panose="020B0502020104020203" pitchFamily="34" charset="0"/>
              </a:rPr>
              <a:t>Gibbens</a:t>
            </a:r>
            <a:r>
              <a:rPr lang="en-US" sz="2000" dirty="0" smtClean="0">
                <a:latin typeface="Gill Sans MT" panose="020B0502020104020203" pitchFamily="34" charset="0"/>
              </a:rPr>
              <a:t>, William Greer, </a:t>
            </a:r>
            <a:r>
              <a:rPr lang="en-US" sz="2000" dirty="0" err="1" smtClean="0">
                <a:latin typeface="Gill Sans MT" panose="020B0502020104020203" pitchFamily="34" charset="0"/>
              </a:rPr>
              <a:t>Swapna</a:t>
            </a:r>
            <a:r>
              <a:rPr lang="en-US" sz="2000" dirty="0" smtClean="0">
                <a:latin typeface="Gill Sans MT" panose="020B0502020104020203" pitchFamily="34" charset="0"/>
              </a:rPr>
              <a:t> Mohan, </a:t>
            </a:r>
          </a:p>
          <a:p>
            <a:pPr algn="l"/>
            <a:r>
              <a:rPr lang="en-US" sz="2000" dirty="0" smtClean="0">
                <a:latin typeface="Gill Sans MT" panose="020B0502020104020203" pitchFamily="34" charset="0"/>
              </a:rPr>
              <a:t>Christian Newcomer, Jerald Silverman</a:t>
            </a:r>
            <a:r>
              <a:rPr lang="en-US" sz="2400" dirty="0" smtClean="0">
                <a:latin typeface="Gill Sans MT" panose="020B0502020104020203" pitchFamily="34" charset="0"/>
              </a:rPr>
              <a:t/>
            </a:r>
            <a:br>
              <a:rPr lang="en-US" sz="2400" dirty="0" smtClean="0">
                <a:latin typeface="Gill Sans MT" panose="020B0502020104020203" pitchFamily="34" charset="0"/>
              </a:rPr>
            </a:br>
            <a:endParaRPr lang="en-US" sz="2400" dirty="0">
              <a:latin typeface="Gill Sans MT" panose="020B0502020104020203" pitchFamily="34" charset="0"/>
            </a:endParaRPr>
          </a:p>
        </p:txBody>
      </p:sp>
      <p:pic>
        <p:nvPicPr>
          <p:cNvPr id="10" name="Picture 2" descr="Screenshot of foia.gov" title="Screenshot of foia.go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544" y="2362200"/>
            <a:ext cx="4370256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 descr="Non-Compliance Reporting &#10;and the Freedom of Information Act "/>
          <p:cNvSpPr>
            <a:spLocks noGrp="1"/>
          </p:cNvSpPr>
          <p:nvPr>
            <p:ph type="ctrTitle"/>
          </p:nvPr>
        </p:nvSpPr>
        <p:spPr>
          <a:xfrm>
            <a:off x="343678" y="892175"/>
            <a:ext cx="8153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Gill Sans MT" panose="020B0502020104020203" pitchFamily="34" charset="0"/>
              </a:rPr>
              <a:t>Non-Compliance Reporting </a:t>
            </a:r>
            <a:br>
              <a:rPr lang="en-US" dirty="0" smtClean="0">
                <a:latin typeface="Gill Sans MT" panose="020B0502020104020203" pitchFamily="34" charset="0"/>
              </a:rPr>
            </a:br>
            <a:r>
              <a:rPr lang="en-US" dirty="0" smtClean="0">
                <a:latin typeface="Gill Sans MT" panose="020B0502020104020203" pitchFamily="34" charset="0"/>
              </a:rPr>
              <a:t>and the Freedom </a:t>
            </a:r>
            <a:r>
              <a:rPr lang="en-US" dirty="0">
                <a:latin typeface="Gill Sans MT" panose="020B0502020104020203" pitchFamily="34" charset="0"/>
              </a:rPr>
              <a:t>o</a:t>
            </a:r>
            <a:r>
              <a:rPr lang="en-US" dirty="0" smtClean="0">
                <a:latin typeface="Gill Sans MT" panose="020B0502020104020203" pitchFamily="34" charset="0"/>
              </a:rPr>
              <a:t>f Information Act </a:t>
            </a:r>
            <a:br>
              <a:rPr lang="en-US" dirty="0" smtClean="0">
                <a:latin typeface="Gill Sans MT" panose="020B0502020104020203" pitchFamily="34" charset="0"/>
              </a:rPr>
            </a:b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67" y="1227010"/>
            <a:ext cx="8229600" cy="42576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400" dirty="0" smtClean="0">
                <a:latin typeface="Gill Sans MT" panose="020B0502020104020203" pitchFamily="34" charset="0"/>
              </a:rPr>
              <a:t>The Wizard of Oz – Transported</a:t>
            </a:r>
            <a:r>
              <a:rPr lang="en-US" sz="5400" baseline="0" dirty="0" smtClean="0">
                <a:latin typeface="Gill Sans MT" panose="020B0502020104020203" pitchFamily="34" charset="0"/>
              </a:rPr>
              <a:t> to a surreal landscape, a young girl kills the first person she meets and then teams up with three strangers to kill again.</a:t>
            </a:r>
            <a:endParaRPr lang="en-US" sz="5400" dirty="0">
              <a:latin typeface="Gill Sans MT" panose="020B0502020104020203" pitchFamily="34" charset="0"/>
            </a:endParaRPr>
          </a:p>
        </p:txBody>
      </p:sp>
      <p:pic>
        <p:nvPicPr>
          <p:cNvPr id="4" name="Content Placeholder 3" descr="The Wizard of Oz - Transported to a surreal landscape, a young girl kills the first person she meets and then teams up with three stangers to kill again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38200"/>
            <a:ext cx="8991600" cy="503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1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914400"/>
            <a:ext cx="82296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ill Sans MT" panose="020B0502020104020203" pitchFamily="34" charset="0"/>
              </a:rPr>
              <a:t>Scenario Part 1.  </a:t>
            </a:r>
          </a:p>
          <a:p>
            <a:pPr marL="0" indent="0">
              <a:buNone/>
            </a:pPr>
            <a:endParaRPr lang="en-US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dirty="0">
                <a:latin typeface="Gill Sans MT" panose="020B0502020104020203" pitchFamily="34" charset="0"/>
              </a:rPr>
              <a:t>A new technician miscalculated a dose of experimental drug given to a USDA-covered animal in a PHS-funded study.  The animal developed acute renal failure. The PI self-reports the incident to the IACUC. </a:t>
            </a:r>
          </a:p>
        </p:txBody>
      </p:sp>
    </p:spTree>
    <p:extLst>
      <p:ext uri="{BB962C8B-B14F-4D97-AF65-F5344CB8AC3E}">
        <p14:creationId xmlns:p14="http://schemas.microsoft.com/office/powerpoint/2010/main" val="28294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170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Gill Sans MT" panose="020B0502020104020203" pitchFamily="34" charset="0"/>
              </a:rPr>
              <a:t>Scenario Part 1. </a:t>
            </a:r>
            <a:r>
              <a:rPr lang="en-US" dirty="0">
                <a:latin typeface="Gill Sans MT" panose="020B0502020104020203" pitchFamily="34" charset="0"/>
              </a:rPr>
              <a:t> </a:t>
            </a:r>
            <a:r>
              <a:rPr lang="en-US" dirty="0" smtClean="0">
                <a:latin typeface="Gill Sans MT" panose="020B0502020104020203" pitchFamily="34" charset="0"/>
              </a:rPr>
              <a:t>A </a:t>
            </a:r>
            <a:r>
              <a:rPr lang="en-US" dirty="0">
                <a:latin typeface="Gill Sans MT" panose="020B0502020104020203" pitchFamily="34" charset="0"/>
              </a:rPr>
              <a:t>new technician miscalculated a dose of experimental drug given to a USDA-covered animal in a PHS-funded study.  The animal developed acute renal failure. The PI self-reports the incident to the IACUC. </a:t>
            </a:r>
          </a:p>
          <a:p>
            <a:pPr marL="0" indent="0">
              <a:buNone/>
            </a:pPr>
            <a:endParaRPr lang="en-US" dirty="0">
              <a:latin typeface="Gill Sans MT" panose="020B0502020104020203" pitchFamily="34" charset="0"/>
            </a:endParaRPr>
          </a:p>
          <a:p>
            <a:pPr marL="0" lvl="0" indent="0">
              <a:buNone/>
            </a:pPr>
            <a:r>
              <a:rPr lang="en-US" u="sng" dirty="0">
                <a:latin typeface="Gill Sans MT" panose="020B0502020104020203" pitchFamily="34" charset="0"/>
              </a:rPr>
              <a:t>Your job as a group</a:t>
            </a:r>
            <a:r>
              <a:rPr lang="en-US" dirty="0">
                <a:latin typeface="Gill Sans MT" panose="020B0502020104020203" pitchFamily="34" charset="0"/>
              </a:rPr>
              <a:t>:  Identify key elements that are required to be included in a report to federal agencies (5 minutes). </a:t>
            </a:r>
          </a:p>
          <a:p>
            <a:pPr marL="0" lvl="0" indent="0">
              <a:buNone/>
            </a:pPr>
            <a:r>
              <a:rPr lang="en-US" dirty="0">
                <a:latin typeface="Gill Sans MT" panose="020B0502020104020203" pitchFamily="34" charset="0"/>
              </a:rPr>
              <a:t>Report out key points that informed your report creation process. </a:t>
            </a:r>
          </a:p>
        </p:txBody>
      </p:sp>
    </p:spTree>
    <p:extLst>
      <p:ext uri="{BB962C8B-B14F-4D97-AF65-F5344CB8AC3E}">
        <p14:creationId xmlns:p14="http://schemas.microsoft.com/office/powerpoint/2010/main" val="22582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447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Gill Sans MT" panose="020B0502020104020203" pitchFamily="34" charset="0"/>
              </a:rPr>
              <a:t>Scenario Part 2. 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An </a:t>
            </a:r>
            <a:r>
              <a:rPr lang="en-US" dirty="0">
                <a:solidFill>
                  <a:prstClr val="black"/>
                </a:solidFill>
                <a:latin typeface="Gill Sans MT" panose="020B0502020104020203" pitchFamily="34" charset="0"/>
              </a:rPr>
              <a:t>individual makes a FOIA request to OLAW for the noncompliance report. Upon receipt of the report, the individual alerts the media with a press release that is also posted on the internet via social media</a:t>
            </a:r>
            <a:r>
              <a:rPr lang="en-US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r>
              <a:rPr lang="en-US" dirty="0" smtClean="0">
                <a:latin typeface="Gill Sans MT" panose="020B0502020104020203" pitchFamily="34" charset="0"/>
              </a:rPr>
              <a:t> </a:t>
            </a:r>
            <a:endParaRPr lang="en-US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87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creenshot of foia.gov" title="foia.go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83" y="3057524"/>
            <a:ext cx="7879069" cy="35718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609600"/>
            <a:ext cx="8229600" cy="562927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dirty="0">
                <a:latin typeface="Gill Sans MT" panose="020B0502020104020203" pitchFamily="34" charset="0"/>
              </a:rPr>
              <a:t>Public policy:  </a:t>
            </a:r>
            <a:br>
              <a:rPr lang="en-US" altLang="en-US" dirty="0">
                <a:latin typeface="Gill Sans MT" panose="020B0502020104020203" pitchFamily="34" charset="0"/>
              </a:rPr>
            </a:br>
            <a:r>
              <a:rPr lang="en-US" altLang="en-US" dirty="0">
                <a:latin typeface="Gill Sans MT" panose="020B0502020104020203" pitchFamily="34" charset="0"/>
              </a:rPr>
              <a:t>Why do we have public records laws</a:t>
            </a:r>
            <a:r>
              <a:rPr lang="en-US" altLang="en-US" dirty="0" smtClean="0">
                <a:latin typeface="Gill Sans MT" panose="020B0502020104020203" pitchFamily="34" charset="0"/>
              </a:rPr>
              <a:t>?</a:t>
            </a:r>
            <a:endParaRPr lang="en-US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C00000"/>
                </a:solidFill>
                <a:latin typeface="Gill Sans MT" panose="020B0502020104020203" pitchFamily="34" charset="0"/>
              </a:rPr>
              <a:t>Representative government is dependent upon 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C00000"/>
                </a:solidFill>
                <a:latin typeface="Gill Sans MT" panose="020B0502020104020203" pitchFamily="34" charset="0"/>
              </a:rPr>
              <a:t>an informed electorate</a:t>
            </a:r>
            <a:r>
              <a:rPr lang="en-US" dirty="0" smtClean="0">
                <a:solidFill>
                  <a:srgbClr val="C00000"/>
                </a:solidFill>
                <a:latin typeface="Gill Sans MT" panose="020B0502020104020203" pitchFamily="34" charset="0"/>
              </a:rPr>
              <a:t>.</a:t>
            </a:r>
            <a:endParaRPr lang="en-US" dirty="0">
              <a:solidFill>
                <a:srgbClr val="C0000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30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osite image of newspaper headlines" title="Composite image of newspaper headline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" t="-2593" r="4167" b="2593"/>
          <a:stretch/>
        </p:blipFill>
        <p:spPr>
          <a:xfrm>
            <a:off x="30271" y="762000"/>
            <a:ext cx="9144000" cy="57684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610600" cy="5356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latin typeface="Gill Sans MT" panose="020B0502020104020203" pitchFamily="34" charset="0"/>
              </a:rPr>
              <a:t>Take your pick to imagine what might have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happened…</a:t>
            </a:r>
            <a:r>
              <a:rPr lang="en-US" sz="28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… </a:t>
            </a:r>
            <a:endParaRPr lang="en-US" sz="2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4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u="sng" dirty="0">
                <a:latin typeface="Gill Sans MT" panose="020B0502020104020203" pitchFamily="34" charset="0"/>
              </a:rPr>
              <a:t>Scenario Part 2</a:t>
            </a:r>
            <a:r>
              <a:rPr lang="en-US" sz="2800" dirty="0">
                <a:latin typeface="Gill Sans MT" panose="020B0502020104020203" pitchFamily="34" charset="0"/>
              </a:rPr>
              <a:t>.  An individual makes a FOIA request to OLAW for the noncompliance report. Upon receipt of the report, the individual alerts the media with a press release that is also posted via social media.</a:t>
            </a:r>
          </a:p>
          <a:p>
            <a:pPr marL="0" indent="0">
              <a:buNone/>
            </a:pPr>
            <a:endParaRPr lang="en-US" sz="2800" b="1" dirty="0">
              <a:latin typeface="Gill Sans MT" panose="020B0502020104020203" pitchFamily="34" charset="0"/>
            </a:endParaRPr>
          </a:p>
          <a:p>
            <a:pPr marL="0" lvl="0" indent="0">
              <a:buNone/>
            </a:pPr>
            <a:r>
              <a:rPr lang="en-US" sz="2800" u="sng" dirty="0">
                <a:latin typeface="Gill Sans MT" panose="020B0502020104020203" pitchFamily="34" charset="0"/>
              </a:rPr>
              <a:t>Your job as a group:</a:t>
            </a:r>
          </a:p>
          <a:p>
            <a:pPr marL="0" lvl="0" indent="0">
              <a:buNone/>
            </a:pPr>
            <a:r>
              <a:rPr lang="en-US" sz="2800" dirty="0">
                <a:latin typeface="Gill Sans MT" panose="020B0502020104020203" pitchFamily="34" charset="0"/>
              </a:rPr>
              <a:t>What additional content could you provide in the report that is not required but </a:t>
            </a:r>
            <a:r>
              <a:rPr lang="en-US" sz="2800" i="1" dirty="0">
                <a:solidFill>
                  <a:srgbClr val="C00000"/>
                </a:solidFill>
                <a:latin typeface="Gill Sans MT" panose="020B0502020104020203" pitchFamily="34" charset="0"/>
              </a:rPr>
              <a:t>assists</a:t>
            </a:r>
            <a:r>
              <a:rPr lang="en-US" sz="2800" dirty="0">
                <a:latin typeface="Gill Sans MT" panose="020B0502020104020203" pitchFamily="34" charset="0"/>
              </a:rPr>
              <a:t> public understanding? </a:t>
            </a:r>
            <a:r>
              <a:rPr lang="en-US" sz="2800" dirty="0" smtClean="0">
                <a:latin typeface="Gill Sans MT" panose="020B0502020104020203" pitchFamily="34" charset="0"/>
              </a:rPr>
              <a:t/>
            </a:r>
            <a:br>
              <a:rPr lang="en-US" sz="2800" dirty="0" smtClean="0">
                <a:latin typeface="Gill Sans MT" panose="020B0502020104020203" pitchFamily="34" charset="0"/>
              </a:rPr>
            </a:br>
            <a:r>
              <a:rPr lang="en-US" sz="2800" dirty="0" smtClean="0">
                <a:latin typeface="Gill Sans MT" panose="020B0502020104020203" pitchFamily="34" charset="0"/>
              </a:rPr>
              <a:t>(</a:t>
            </a:r>
            <a:r>
              <a:rPr lang="en-US" sz="2800" dirty="0">
                <a:latin typeface="Gill Sans MT" panose="020B0502020104020203" pitchFamily="34" charset="0"/>
              </a:rPr>
              <a:t>Table 1, 2, 3)</a:t>
            </a:r>
          </a:p>
          <a:p>
            <a:pPr marL="0" indent="0">
              <a:buNone/>
            </a:pPr>
            <a:r>
              <a:rPr lang="en-US" sz="2800" dirty="0">
                <a:latin typeface="Gill Sans MT" panose="020B0502020104020203" pitchFamily="34" charset="0"/>
              </a:rPr>
              <a:t> </a:t>
            </a:r>
          </a:p>
          <a:p>
            <a:pPr marL="0" lvl="0" indent="0">
              <a:buNone/>
            </a:pPr>
            <a:r>
              <a:rPr lang="en-US" sz="2800" dirty="0">
                <a:latin typeface="Gill Sans MT" panose="020B0502020104020203" pitchFamily="34" charset="0"/>
              </a:rPr>
              <a:t>What content would you exclude because </a:t>
            </a:r>
            <a:r>
              <a:rPr lang="en-US" sz="2800" dirty="0" smtClean="0">
                <a:latin typeface="Gill Sans MT" panose="020B0502020104020203" pitchFamily="34" charset="0"/>
              </a:rPr>
              <a:t>it </a:t>
            </a:r>
            <a:r>
              <a:rPr lang="en-US" sz="2800" dirty="0">
                <a:latin typeface="Gill Sans MT" panose="020B0502020104020203" pitchFamily="34" charset="0"/>
              </a:rPr>
              <a:t>is </a:t>
            </a:r>
            <a:r>
              <a:rPr lang="en-US" sz="2800" i="1" dirty="0">
                <a:solidFill>
                  <a:srgbClr val="C00000"/>
                </a:solidFill>
                <a:latin typeface="Gill Sans MT" panose="020B0502020104020203" pitchFamily="34" charset="0"/>
              </a:rPr>
              <a:t>not </a:t>
            </a:r>
            <a:r>
              <a:rPr lang="en-US" sz="2800" dirty="0">
                <a:latin typeface="Gill Sans MT" panose="020B0502020104020203" pitchFamily="34" charset="0"/>
              </a:rPr>
              <a:t>required, </a:t>
            </a:r>
            <a:r>
              <a:rPr lang="en-US" sz="2800" i="1" dirty="0">
                <a:solidFill>
                  <a:srgbClr val="C00000"/>
                </a:solidFill>
                <a:latin typeface="Gill Sans MT" panose="020B0502020104020203" pitchFamily="34" charset="0"/>
              </a:rPr>
              <a:t>not</a:t>
            </a:r>
            <a:r>
              <a:rPr lang="en-US" sz="2800" dirty="0">
                <a:latin typeface="Gill Sans MT" panose="020B0502020104020203" pitchFamily="34" charset="0"/>
              </a:rPr>
              <a:t> helpful, and potentially </a:t>
            </a:r>
            <a:r>
              <a:rPr lang="en-US" sz="2800" dirty="0" smtClean="0">
                <a:latin typeface="Gill Sans MT" panose="020B0502020104020203" pitchFamily="34" charset="0"/>
              </a:rPr>
              <a:t>harmful?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0" lvl="0" indent="0">
              <a:buNone/>
            </a:pPr>
            <a:r>
              <a:rPr lang="en-US" sz="2800" dirty="0">
                <a:latin typeface="Gill Sans MT" panose="020B0502020104020203" pitchFamily="34" charset="0"/>
              </a:rPr>
              <a:t>(Table 5, 6</a:t>
            </a:r>
            <a:r>
              <a:rPr lang="en-US" sz="2800" dirty="0" smtClean="0">
                <a:latin typeface="Gill Sans MT" panose="020B0502020104020203" pitchFamily="34" charset="0"/>
              </a:rPr>
              <a:t>)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2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2697"/>
            <a:ext cx="8229600" cy="6477000"/>
          </a:xfrm>
        </p:spPr>
        <p:txBody>
          <a:bodyPr>
            <a:normAutofit fontScale="55000" lnSpcReduction="20000"/>
          </a:bodyPr>
          <a:lstStyle/>
          <a:p>
            <a:pPr marL="0" lvl="0" indent="0" algn="ctr">
              <a:buNone/>
            </a:pPr>
            <a:r>
              <a:rPr lang="en-US" sz="51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Facilitator Notes</a:t>
            </a:r>
          </a:p>
          <a:p>
            <a:pPr marL="0" lvl="0" indent="0">
              <a:buNone/>
            </a:pPr>
            <a:endParaRPr lang="en-US" sz="2900" u="sng" dirty="0" smtClean="0">
              <a:latin typeface="Gill Sans MT" panose="020B0502020104020203" pitchFamily="34" charset="0"/>
            </a:endParaRPr>
          </a:p>
          <a:p>
            <a:pPr marL="0" lvl="0" indent="0">
              <a:buNone/>
            </a:pPr>
            <a:r>
              <a:rPr lang="en-US" sz="3100" u="sng" dirty="0" smtClean="0">
                <a:latin typeface="Gill Sans MT" panose="020B0502020104020203" pitchFamily="34" charset="0"/>
              </a:rPr>
              <a:t>Not </a:t>
            </a:r>
            <a:r>
              <a:rPr lang="en-US" sz="3100" u="sng" dirty="0">
                <a:latin typeface="Gill Sans MT" panose="020B0502020104020203" pitchFamily="34" charset="0"/>
              </a:rPr>
              <a:t>required but assists public understanding.</a:t>
            </a:r>
            <a:endParaRPr lang="en-US" sz="3100" dirty="0">
              <a:latin typeface="Gill Sans MT" panose="020B0502020104020203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C00000"/>
                </a:solidFill>
                <a:latin typeface="Gill Sans MT" panose="020B0502020104020203" pitchFamily="34" charset="0"/>
              </a:rPr>
              <a:t>If an animal fully recovered, say so.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C00000"/>
                </a:solidFill>
                <a:latin typeface="Gill Sans MT" panose="020B0502020104020203" pitchFamily="34" charset="0"/>
              </a:rPr>
              <a:t>Concise statement that indicates a robust training program.  </a:t>
            </a:r>
            <a:r>
              <a:rPr lang="en-US" sz="3100" dirty="0">
                <a:latin typeface="Gill Sans MT" panose="020B0502020104020203" pitchFamily="34" charset="0"/>
              </a:rPr>
              <a:t>Context provided is that there is a training program, trainers, mechanism for detecting error, and a mechanism for retraining to minimize risk occurrence. </a:t>
            </a:r>
          </a:p>
          <a:p>
            <a:pPr marL="457200" lvl="1" indent="0">
              <a:buNone/>
            </a:pPr>
            <a:endParaRPr lang="en-US" sz="3100" dirty="0">
              <a:latin typeface="Gill Sans MT" panose="020B0502020104020203" pitchFamily="34" charset="0"/>
            </a:endParaRPr>
          </a:p>
          <a:p>
            <a:pPr marL="457200" lvl="1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Example language: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>
                <a:latin typeface="Gill Sans MT" panose="020B0502020104020203" pitchFamily="34" charset="0"/>
              </a:rPr>
              <a:t>A novel therapeutic agent being assessed for serious medical condition.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C00000"/>
                </a:solidFill>
                <a:latin typeface="Gill Sans MT" panose="020B0502020104020203" pitchFamily="34" charset="0"/>
              </a:rPr>
              <a:t>The animal was part of a study on a federally-funded project reviewed by scientific experts.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>
                <a:latin typeface="Gill Sans MT" panose="020B0502020104020203" pitchFamily="34" charset="0"/>
              </a:rPr>
              <a:t>The animal’s care was reviewed and overseen by a committee that approves and oversees animal research studies.</a:t>
            </a:r>
          </a:p>
          <a:p>
            <a:pPr marL="0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 </a:t>
            </a:r>
          </a:p>
          <a:p>
            <a:pPr marL="0" lvl="0" indent="0">
              <a:buNone/>
            </a:pPr>
            <a:r>
              <a:rPr lang="en-US" sz="3100" u="sng" dirty="0">
                <a:latin typeface="Gill Sans MT" panose="020B0502020104020203" pitchFamily="34" charset="0"/>
              </a:rPr>
              <a:t>Not required, not helpful, and potentially harmful</a:t>
            </a:r>
          </a:p>
          <a:p>
            <a:pPr marL="457200" lvl="1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Names</a:t>
            </a:r>
          </a:p>
          <a:p>
            <a:pPr marL="457200" lvl="1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Building and room locations</a:t>
            </a:r>
          </a:p>
          <a:p>
            <a:pPr marL="457200" lvl="1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Research area, department</a:t>
            </a:r>
          </a:p>
          <a:p>
            <a:pPr marL="457200" lvl="1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Title of grant</a:t>
            </a:r>
          </a:p>
          <a:p>
            <a:pPr marL="457200" lvl="1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SOP numbers or text from SOP.</a:t>
            </a:r>
          </a:p>
          <a:p>
            <a:pPr marL="457200" lvl="1" indent="0">
              <a:buNone/>
            </a:pPr>
            <a:r>
              <a:rPr lang="en-US" sz="3100" dirty="0">
                <a:solidFill>
                  <a:srgbClr val="C00000"/>
                </a:solidFill>
                <a:latin typeface="Gill Sans MT" panose="020B0502020104020203" pitchFamily="34" charset="0"/>
              </a:rPr>
              <a:t>Extraneous adjectives (festering, extremely, moribund)</a:t>
            </a:r>
          </a:p>
          <a:p>
            <a:pPr marL="457200" lvl="1" indent="0">
              <a:buNone/>
            </a:pPr>
            <a:r>
              <a:rPr lang="en-US" sz="3100" dirty="0">
                <a:latin typeface="Gill Sans MT" panose="020B0502020104020203" pitchFamily="34" charset="0"/>
              </a:rPr>
              <a:t>Proprietary information (text from protocol, research strategy, experimental groups, controls)</a:t>
            </a:r>
          </a:p>
        </p:txBody>
      </p:sp>
    </p:spTree>
    <p:extLst>
      <p:ext uri="{BB962C8B-B14F-4D97-AF65-F5344CB8AC3E}">
        <p14:creationId xmlns:p14="http://schemas.microsoft.com/office/powerpoint/2010/main" val="16101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914400"/>
            <a:ext cx="8229600" cy="5324475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sz="3000" dirty="0">
                <a:latin typeface="Gill Sans MT" panose="020B0502020104020203" pitchFamily="34" charset="0"/>
              </a:rPr>
              <a:t>You are now able to</a:t>
            </a:r>
            <a:r>
              <a:rPr lang="en-US" sz="3000" dirty="0" smtClean="0">
                <a:latin typeface="Gill Sans MT" panose="020B0502020104020203" pitchFamily="34" charset="0"/>
              </a:rPr>
              <a:t>:</a:t>
            </a:r>
            <a:endParaRPr lang="en-US" sz="3000" dirty="0">
              <a:latin typeface="Gill Sans MT" panose="020B0502020104020203" pitchFamily="34" charset="0"/>
            </a:endParaRPr>
          </a:p>
          <a:p>
            <a:pPr marL="457200" indent="-457200">
              <a:spcAft>
                <a:spcPts val="2400"/>
              </a:spcAft>
            </a:pPr>
            <a:r>
              <a:rPr lang="en-US" sz="3000" dirty="0">
                <a:latin typeface="Gill Sans MT" panose="020B0502020104020203" pitchFamily="34" charset="0"/>
              </a:rPr>
              <a:t>Explain the ways in which noncompliance can be reported to a federal agency and who is responsible</a:t>
            </a:r>
            <a:r>
              <a:rPr lang="en-US" sz="3000" dirty="0" smtClean="0">
                <a:latin typeface="Gill Sans MT" panose="020B0502020104020203" pitchFamily="34" charset="0"/>
              </a:rPr>
              <a:t>.</a:t>
            </a:r>
            <a:endParaRPr lang="en-US" sz="3000" dirty="0">
              <a:latin typeface="Gill Sans MT" panose="020B0502020104020203" pitchFamily="34" charset="0"/>
            </a:endParaRPr>
          </a:p>
          <a:p>
            <a:pPr marL="457200" indent="-457200">
              <a:spcAft>
                <a:spcPts val="2400"/>
              </a:spcAft>
            </a:pPr>
            <a:r>
              <a:rPr lang="en-US" sz="3000" dirty="0">
                <a:solidFill>
                  <a:srgbClr val="C00000"/>
                </a:solidFill>
                <a:latin typeface="Gill Sans MT" panose="020B0502020104020203" pitchFamily="34" charset="0"/>
              </a:rPr>
              <a:t>Understand the creation and use of an optimal noncompliance report. </a:t>
            </a:r>
          </a:p>
        </p:txBody>
      </p:sp>
    </p:spTree>
    <p:extLst>
      <p:ext uri="{BB962C8B-B14F-4D97-AF65-F5344CB8AC3E}">
        <p14:creationId xmlns:p14="http://schemas.microsoft.com/office/powerpoint/2010/main" val="27169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658" y="289560"/>
            <a:ext cx="8235142" cy="6553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en-US" sz="3600" dirty="0">
                <a:solidFill>
                  <a:schemeClr val="tx2"/>
                </a:solidFill>
                <a:latin typeface="Gill Sans MT" panose="020B0502020104020203" pitchFamily="34" charset="0"/>
              </a:rPr>
              <a:t>Summative Assessment Example </a:t>
            </a:r>
            <a:endParaRPr lang="en-US" sz="3600" dirty="0" smtClean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sz="3300" dirty="0" smtClean="0">
                <a:latin typeface="Gill Sans MT" panose="020B0502020104020203" pitchFamily="34" charset="0"/>
              </a:rPr>
              <a:t>Create a flowchart that puts the following elements development and submission of a required report to OLAW or USDA.  Cross out elements that should not be part of the process.</a:t>
            </a:r>
          </a:p>
          <a:p>
            <a:endParaRPr lang="en-US" sz="3100" dirty="0" smtClean="0">
              <a:latin typeface="Gill Sans MT" panose="020B0502020104020203" pitchFamily="34" charset="0"/>
            </a:endParaRP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Call USDA  / Call OLAW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Create an overly detailed description of event</a:t>
            </a: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File written report </a:t>
            </a: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Notify IACUC / Notify PI / Notify Public Affairs Officer</a:t>
            </a: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Create a concise and </a:t>
            </a:r>
            <a:r>
              <a:rPr lang="en-US" sz="2800" dirty="0" err="1" smtClean="0">
                <a:latin typeface="Gill Sans MT" panose="020B0502020104020203" pitchFamily="34" charset="0"/>
              </a:rPr>
              <a:t>nonspecialist</a:t>
            </a:r>
            <a:r>
              <a:rPr lang="en-US" sz="2800" dirty="0" smtClean="0">
                <a:latin typeface="Gill Sans MT" panose="020B0502020104020203" pitchFamily="34" charset="0"/>
              </a:rPr>
              <a:t> description of event </a:t>
            </a: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Include outcome for animal</a:t>
            </a: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Include grant number</a:t>
            </a: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Detail the institution’s steps to investigate</a:t>
            </a:r>
          </a:p>
          <a:p>
            <a:pPr lvl="0"/>
            <a:r>
              <a:rPr lang="en-US" sz="2800" dirty="0" smtClean="0">
                <a:latin typeface="Gill Sans MT" panose="020B0502020104020203" pitchFamily="34" charset="0"/>
              </a:rPr>
              <a:t>Describe the institution’s steps to minimize risk of re-occurrence 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5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 descr="Understand how to write a noncompliance report and to whom it should be reported. "/>
          <p:cNvSpPr/>
          <p:nvPr/>
        </p:nvSpPr>
        <p:spPr>
          <a:xfrm>
            <a:off x="457200" y="4482882"/>
            <a:ext cx="8192278" cy="1831021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 descr="Understand why reporting and open records reflect a public mandate and how can provide either an accurate view or encourage public misconceptions.&#10;"/>
          <p:cNvSpPr/>
          <p:nvPr/>
        </p:nvSpPr>
        <p:spPr>
          <a:xfrm>
            <a:off x="457200" y="2499461"/>
            <a:ext cx="8192278" cy="1831021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" name="Rounded Rectangle 24" descr="Understand what constitutes a reportable noncompliance event and identify the institution’s process for reporting noncompliance.&#10;"/>
          <p:cNvSpPr/>
          <p:nvPr/>
        </p:nvSpPr>
        <p:spPr>
          <a:xfrm>
            <a:off x="494522" y="533400"/>
            <a:ext cx="8192278" cy="1815882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077200" cy="5943600"/>
          </a:xfrm>
        </p:spPr>
        <p:txBody>
          <a:bodyPr>
            <a:normAutofit/>
          </a:bodyPr>
          <a:lstStyle/>
          <a:p>
            <a:pPr marL="0" indent="0">
              <a:spcAft>
                <a:spcPts val="5400"/>
              </a:spcAft>
              <a:buNone/>
            </a:pPr>
            <a:r>
              <a:rPr lang="en-US" sz="2800" dirty="0">
                <a:solidFill>
                  <a:schemeClr val="bg1"/>
                </a:solidFill>
                <a:latin typeface="Gill Sans MT" panose="020B0502020104020203" pitchFamily="34" charset="0"/>
              </a:rPr>
              <a:t>Understand what constitutes a reportable noncompliance event and identify the institution’s process for reporting noncompliance</a:t>
            </a:r>
            <a:r>
              <a:rPr lang="en-US" sz="28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.</a:t>
            </a:r>
          </a:p>
          <a:p>
            <a:pPr marL="0" indent="0">
              <a:spcAft>
                <a:spcPts val="5400"/>
              </a:spcAft>
              <a:buNone/>
            </a:pPr>
            <a:r>
              <a:rPr lang="en-US" sz="2800" dirty="0">
                <a:latin typeface="Gill Sans MT" panose="020B0502020104020203" pitchFamily="34" charset="0"/>
              </a:rPr>
              <a:t>Understand why reporting and open records reflect a public mandate and how can provide either an accurate view or encourage public </a:t>
            </a:r>
            <a:r>
              <a:rPr lang="en-US" sz="2800" dirty="0" smtClean="0">
                <a:latin typeface="Gill Sans MT" panose="020B0502020104020203" pitchFamily="34" charset="0"/>
              </a:rPr>
              <a:t>misconceptions</a:t>
            </a:r>
          </a:p>
          <a:p>
            <a:pPr marL="0" indent="0">
              <a:spcAft>
                <a:spcPts val="5400"/>
              </a:spcAft>
              <a:buNone/>
            </a:pPr>
            <a:r>
              <a:rPr lang="en-US" sz="2800" kern="1200" dirty="0" smtClean="0">
                <a:solidFill>
                  <a:schemeClr val="bg1"/>
                </a:solidFill>
                <a:effectLst/>
              </a:rPr>
              <a:t>Understand how to write a noncompliance report and to whom it should be reported. </a:t>
            </a:r>
            <a:endParaRPr lang="en-US" sz="2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0" indent="0">
              <a:spcAft>
                <a:spcPts val="54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787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914400"/>
            <a:ext cx="8229600" cy="5324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dirty="0" smtClean="0">
                <a:latin typeface="Gill Sans MT" panose="020B0502020104020203" pitchFamily="34" charset="0"/>
              </a:rPr>
              <a:t>For Resources and More Information</a:t>
            </a:r>
            <a:endParaRPr lang="en-US" sz="3900" dirty="0">
              <a:latin typeface="Gill Sans MT" panose="020B0502020104020203" pitchFamily="34" charset="0"/>
            </a:endParaRPr>
          </a:p>
          <a:p>
            <a:endParaRPr lang="en-US" sz="3000" dirty="0">
              <a:latin typeface="Gill Sans MT" panose="020B0502020104020203" pitchFamily="34" charset="0"/>
            </a:endParaRPr>
          </a:p>
          <a:p>
            <a:r>
              <a:rPr lang="en-US" sz="2800" dirty="0">
                <a:latin typeface="Gill Sans MT" panose="020B0502020104020203" pitchFamily="34" charset="0"/>
              </a:rPr>
              <a:t>NIH Guide Notice NOT-OD-05-034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>
                <a:latin typeface="Gill Sans MT" panose="020B0502020104020203" pitchFamily="34" charset="0"/>
              </a:rPr>
              <a:t>PHS Policy Section IV.F.3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>
                <a:latin typeface="Gill Sans MT" panose="020B0502020104020203" pitchFamily="34" charset="0"/>
              </a:rPr>
              <a:t>AWAR 2.31 (d)(7) “IACUC Suspension of an Activity”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i="1" dirty="0">
                <a:latin typeface="Gill Sans MT" panose="020B0502020104020203" pitchFamily="34" charset="0"/>
              </a:rPr>
              <a:t>The IACUC Handbook </a:t>
            </a:r>
            <a:r>
              <a:rPr lang="en-US" sz="2800" dirty="0">
                <a:latin typeface="Gill Sans MT" panose="020B0502020104020203" pitchFamily="34" charset="0"/>
              </a:rPr>
              <a:t>(Third Edition). Jerald Silverman, Mark A. </a:t>
            </a:r>
            <a:r>
              <a:rPr lang="en-US" sz="2800" dirty="0" err="1">
                <a:latin typeface="Gill Sans MT" panose="020B0502020104020203" pitchFamily="34" charset="0"/>
              </a:rPr>
              <a:t>Suckow</a:t>
            </a:r>
            <a:r>
              <a:rPr lang="en-US" sz="2800" dirty="0">
                <a:latin typeface="Gill Sans MT" panose="020B0502020104020203" pitchFamily="34" charset="0"/>
              </a:rPr>
              <a:t>, </a:t>
            </a:r>
            <a:r>
              <a:rPr lang="en-US" sz="2800" dirty="0" err="1">
                <a:latin typeface="Gill Sans MT" panose="020B0502020104020203" pitchFamily="34" charset="0"/>
              </a:rPr>
              <a:t>Sreekant</a:t>
            </a:r>
            <a:r>
              <a:rPr lang="en-US" sz="2800" dirty="0">
                <a:latin typeface="Gill Sans MT" panose="020B0502020104020203" pitchFamily="34" charset="0"/>
              </a:rPr>
              <a:t> Murthy, CRC Press (2014), Chapter 22. Marilyn Chimes, </a:t>
            </a:r>
            <a:r>
              <a:rPr lang="en-US" sz="2800" dirty="0" err="1">
                <a:latin typeface="Gill Sans MT" panose="020B0502020104020203" pitchFamily="34" charset="0"/>
              </a:rPr>
              <a:t>Priya</a:t>
            </a:r>
            <a:r>
              <a:rPr lang="en-US" sz="2800" dirty="0">
                <a:latin typeface="Gill Sans MT" panose="020B0502020104020203" pitchFamily="34" charset="0"/>
              </a:rPr>
              <a:t> </a:t>
            </a:r>
            <a:r>
              <a:rPr lang="en-US" sz="2800" dirty="0" err="1">
                <a:latin typeface="Gill Sans MT" panose="020B0502020104020203" pitchFamily="34" charset="0"/>
              </a:rPr>
              <a:t>Sancar</a:t>
            </a:r>
            <a:r>
              <a:rPr lang="en-US" sz="2800" dirty="0">
                <a:latin typeface="Gill Sans MT" panose="020B0502020104020203" pitchFamily="34" charset="0"/>
              </a:rPr>
              <a:t>.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914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Extra slides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304800"/>
            <a:ext cx="8229600" cy="6400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b="1" dirty="0"/>
              <a:t>GOAL 2) Understand why reporting and public transparency of reports reflects a public mandate for responsible balance of scientific objectives and consideration of animal welfare.  [Note for facilitator that this is federal only, not state]</a:t>
            </a:r>
            <a:br>
              <a:rPr lang="en-US" sz="1400" b="1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Objective 2A:   Identify the purpose of FOIA, the use of FOIA, and how it applies to noncompliance reports.</a:t>
            </a:r>
            <a:br>
              <a:rPr lang="en-US" sz="1400" dirty="0"/>
            </a:br>
            <a:r>
              <a:rPr lang="en-US" sz="1400" dirty="0"/>
              <a:t>Objective 2B:  Identify how noncompliance reports are used and the potential consequences.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cap="all" dirty="0"/>
              <a:t> 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b="1" cap="all" dirty="0"/>
              <a:t>Summative ASSESSMENT:   </a:t>
            </a:r>
            <a:endParaRPr lang="en-US" sz="1400" dirty="0"/>
          </a:p>
          <a:p>
            <a:pPr>
              <a:spcBef>
                <a:spcPts val="0"/>
              </a:spcBef>
              <a:buAutoNum type="arabicParenR"/>
            </a:pPr>
            <a:r>
              <a:rPr lang="en-US" sz="1400" dirty="0"/>
              <a:t>T/F	Noncompliance reports are often portrayed in media coverage as representative of typical animal care and treatment </a:t>
            </a:r>
          </a:p>
          <a:p>
            <a:pPr>
              <a:spcBef>
                <a:spcPts val="0"/>
              </a:spcBef>
              <a:buAutoNum type="arabicParenR"/>
            </a:pPr>
            <a:endParaRPr lang="en-US" sz="1400" dirty="0"/>
          </a:p>
          <a:p>
            <a:pPr>
              <a:spcBef>
                <a:spcPts val="0"/>
              </a:spcBef>
              <a:buAutoNum type="arabicParenR" startAt="2"/>
            </a:pPr>
            <a:r>
              <a:rPr lang="en-US" sz="1400" dirty="0"/>
              <a:t>Describe how three of the following could be consequences of a noncompliance report, with or without release of the report through FOIA:</a:t>
            </a:r>
          </a:p>
          <a:p>
            <a:pPr>
              <a:spcBef>
                <a:spcPts val="0"/>
              </a:spcBef>
              <a:buAutoNum type="arabicParenR" startAt="2"/>
            </a:pPr>
            <a:endParaRPr 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Loss of funding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Closure of laboratory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Media coverage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Loss of donors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Institutional reputational damage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Loss of public confidence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Increased scrutiny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Fines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cap="all" dirty="0"/>
              <a:t>FORMATIVE ASSESSMENT:   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Step 1. </a:t>
            </a:r>
            <a:r>
              <a:rPr lang="en-US" sz="1400" dirty="0" smtClean="0"/>
              <a:t>Each </a:t>
            </a:r>
            <a:r>
              <a:rPr lang="en-US" sz="1400" dirty="0"/>
              <a:t>table generates a list of potential consequences of a noncompliance report.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Step 2. Each table reports out the top 3 potential consequences they identified.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Step 3. Create a </a:t>
            </a:r>
            <a:r>
              <a:rPr lang="en-US" sz="1400" dirty="0" err="1"/>
              <a:t>consensogram</a:t>
            </a:r>
            <a:r>
              <a:rPr lang="en-US" sz="14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Step 4. Discuss. </a:t>
            </a:r>
          </a:p>
        </p:txBody>
      </p:sp>
    </p:spTree>
    <p:extLst>
      <p:ext uri="{BB962C8B-B14F-4D97-AF65-F5344CB8AC3E}">
        <p14:creationId xmlns:p14="http://schemas.microsoft.com/office/powerpoint/2010/main" val="103844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 descr="Understand what constitutes a reportable noncompliance event and identify the institution’s process for reporting noncompliance.&#10;"/>
          <p:cNvSpPr/>
          <p:nvPr/>
        </p:nvSpPr>
        <p:spPr>
          <a:xfrm>
            <a:off x="494522" y="533400"/>
            <a:ext cx="8192278" cy="1815882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229600" cy="5943600"/>
          </a:xfrm>
        </p:spPr>
        <p:txBody>
          <a:bodyPr>
            <a:noAutofit/>
          </a:bodyPr>
          <a:lstStyle/>
          <a:p>
            <a:pPr marL="0" indent="0">
              <a:spcAft>
                <a:spcPts val="5400"/>
              </a:spcAft>
              <a:buNone/>
            </a:pPr>
            <a:r>
              <a:rPr lang="en-US" sz="2800" dirty="0">
                <a:solidFill>
                  <a:schemeClr val="bg1"/>
                </a:solidFill>
                <a:latin typeface="Gill Sans MT" panose="020B0502020104020203" pitchFamily="34" charset="0"/>
              </a:rPr>
              <a:t>Understand what constitutes a reportable noncompliance event and identify the institution’s process for reporting noncompliance</a:t>
            </a:r>
            <a:r>
              <a:rPr lang="en-US" sz="28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sz="2800" dirty="0" smtClean="0">
                <a:latin typeface="Gill Sans MT" panose="020B0502020104020203" pitchFamily="34" charset="0"/>
              </a:rPr>
              <a:t>You will be able to:</a:t>
            </a:r>
          </a:p>
          <a:p>
            <a:pPr>
              <a:spcAft>
                <a:spcPts val="2400"/>
              </a:spcAft>
            </a:pPr>
            <a:r>
              <a:rPr lang="en-US" sz="2800" dirty="0" smtClean="0">
                <a:latin typeface="Gill Sans MT" panose="020B0502020104020203" pitchFamily="34" charset="0"/>
              </a:rPr>
              <a:t>Discriminate between reportable and non-reportable noncompliance events.</a:t>
            </a:r>
          </a:p>
          <a:p>
            <a:pPr>
              <a:spcAft>
                <a:spcPts val="5400"/>
              </a:spcAft>
            </a:pPr>
            <a:r>
              <a:rPr lang="en-US" sz="2800" dirty="0" smtClean="0">
                <a:latin typeface="Gill Sans MT" panose="020B0502020104020203" pitchFamily="34" charset="0"/>
              </a:rPr>
              <a:t>Explain how your institution reports noncompliance to internal stakeholders and to federal agencies.</a:t>
            </a:r>
            <a:endParaRPr lang="en-US" sz="280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6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 descr="Understand why reporting and open records reflect a public mandate and how can provide either an accurate view or encourage public misconceptions.&#10;"/>
          <p:cNvSpPr/>
          <p:nvPr/>
        </p:nvSpPr>
        <p:spPr>
          <a:xfrm>
            <a:off x="457200" y="533400"/>
            <a:ext cx="8192278" cy="1831021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229600" cy="5943600"/>
          </a:xfrm>
        </p:spPr>
        <p:txBody>
          <a:bodyPr>
            <a:noAutofit/>
          </a:bodyPr>
          <a:lstStyle/>
          <a:p>
            <a:pPr marL="0" indent="0">
              <a:spcAft>
                <a:spcPts val="5400"/>
              </a:spcAft>
              <a:buNone/>
            </a:pPr>
            <a:r>
              <a:rPr lang="en-US" sz="2800" dirty="0">
                <a:latin typeface="Gill Sans MT" panose="020B0502020104020203" pitchFamily="34" charset="0"/>
              </a:rPr>
              <a:t>Understand </a:t>
            </a:r>
            <a:r>
              <a:rPr lang="en-US" sz="2800" dirty="0" smtClean="0">
                <a:latin typeface="Gill Sans MT" panose="020B0502020104020203" pitchFamily="34" charset="0"/>
              </a:rPr>
              <a:t>why reporting and open records reflect a public mandate and how can provide either an accurate view or encourage public misconceptions</a:t>
            </a:r>
            <a:r>
              <a:rPr lang="en-US" sz="2800" dirty="0" smtClean="0">
                <a:latin typeface="Gill Sans MT" panose="020B0502020104020203" pitchFamily="34" charset="0"/>
              </a:rPr>
              <a:t>.</a:t>
            </a:r>
            <a:endParaRPr lang="en-US" sz="2800" dirty="0" smtClean="0">
              <a:latin typeface="Gill Sans MT" panose="020B0502020104020203" pitchFamily="34" charset="0"/>
            </a:endParaRPr>
          </a:p>
          <a:p>
            <a:pPr marL="0" indent="0">
              <a:spcAft>
                <a:spcPts val="2400"/>
              </a:spcAft>
              <a:buNone/>
            </a:pPr>
            <a:r>
              <a:rPr lang="en-US" sz="2800" dirty="0" smtClean="0">
                <a:latin typeface="Gill Sans MT" panose="020B0502020104020203" pitchFamily="34" charset="0"/>
              </a:rPr>
              <a:t>You will be able to:</a:t>
            </a:r>
          </a:p>
          <a:p>
            <a:pPr>
              <a:spcAft>
                <a:spcPts val="2400"/>
              </a:spcAft>
            </a:pPr>
            <a:r>
              <a:rPr lang="en-US" sz="2800" dirty="0" smtClean="0">
                <a:latin typeface="Gill Sans MT" panose="020B0502020104020203" pitchFamily="34" charset="0"/>
              </a:rPr>
              <a:t>Identify the purpose and use of FOIA.</a:t>
            </a:r>
          </a:p>
          <a:p>
            <a:pPr>
              <a:spcAft>
                <a:spcPts val="5400"/>
              </a:spcAft>
            </a:pPr>
            <a:r>
              <a:rPr lang="en-US" sz="2800" dirty="0" smtClean="0">
                <a:latin typeface="Gill Sans MT" panose="020B0502020104020203" pitchFamily="34" charset="0"/>
              </a:rPr>
              <a:t>Identify the potential consequences of FOIA release of noncompliance reports.</a:t>
            </a:r>
            <a:endParaRPr lang="en-US" sz="280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3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 descr="Understand how to write a noncompliance report and to whom it should be reported. &#10;"/>
          <p:cNvSpPr/>
          <p:nvPr/>
        </p:nvSpPr>
        <p:spPr>
          <a:xfrm>
            <a:off x="494522" y="622888"/>
            <a:ext cx="8192278" cy="1956614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80772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Gill Sans MT" panose="020B0502020104020203" pitchFamily="34" charset="0"/>
              </a:rPr>
              <a:t>Understand how to write a noncompliance report and to whom it should be reported. </a:t>
            </a:r>
            <a:endParaRPr lang="en-US" sz="2800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2800" dirty="0">
              <a:latin typeface="Gill Sans MT" panose="020B0502020104020203" pitchFamily="34" charset="0"/>
            </a:endParaRPr>
          </a:p>
          <a:p>
            <a:pPr marL="0" indent="0">
              <a:spcAft>
                <a:spcPts val="2400"/>
              </a:spcAft>
              <a:buNone/>
            </a:pPr>
            <a:r>
              <a:rPr lang="en-US" sz="2800" dirty="0">
                <a:latin typeface="Gill Sans MT" panose="020B0502020104020203" pitchFamily="34" charset="0"/>
              </a:rPr>
              <a:t>You will be able to</a:t>
            </a:r>
            <a:r>
              <a:rPr lang="en-US" sz="2800" dirty="0" smtClean="0">
                <a:latin typeface="Gill Sans MT" panose="020B0502020104020203" pitchFamily="34" charset="0"/>
              </a:rPr>
              <a:t>: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spcAft>
                <a:spcPts val="2400"/>
              </a:spcAft>
            </a:pPr>
            <a:r>
              <a:rPr lang="en-US" sz="2800" dirty="0">
                <a:latin typeface="Gill Sans MT" panose="020B0502020104020203" pitchFamily="34" charset="0"/>
              </a:rPr>
              <a:t>Explain the ways in which noncompliance can be reported to a federal agency and who is responsible</a:t>
            </a:r>
            <a:r>
              <a:rPr lang="en-US" sz="2800" dirty="0" smtClean="0">
                <a:latin typeface="Gill Sans MT" panose="020B0502020104020203" pitchFamily="34" charset="0"/>
              </a:rPr>
              <a:t>.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spcAft>
                <a:spcPts val="2400"/>
              </a:spcAft>
            </a:pPr>
            <a:r>
              <a:rPr lang="en-US" sz="2800" dirty="0">
                <a:latin typeface="Gill Sans MT" panose="020B0502020104020203" pitchFamily="34" charset="0"/>
              </a:rPr>
              <a:t>Understand the creation and use of an optimal noncompliance report. </a:t>
            </a:r>
          </a:p>
        </p:txBody>
      </p:sp>
    </p:spTree>
    <p:extLst>
      <p:ext uri="{BB962C8B-B14F-4D97-AF65-F5344CB8AC3E}">
        <p14:creationId xmlns:p14="http://schemas.microsoft.com/office/powerpoint/2010/main" val="15074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 descr="Understand how to write a noncompliance report and to whom it should be reported. &#10;"/>
          <p:cNvSpPr/>
          <p:nvPr/>
        </p:nvSpPr>
        <p:spPr>
          <a:xfrm>
            <a:off x="494522" y="622888"/>
            <a:ext cx="8192278" cy="1956614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80772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Gill Sans MT" panose="020B0502020104020203" pitchFamily="34" charset="0"/>
              </a:rPr>
              <a:t>Understand how to write a noncompliance report and to whom it should be reported. </a:t>
            </a:r>
            <a:endParaRPr lang="en-US" sz="2800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2800" dirty="0">
              <a:latin typeface="Gill Sans MT" panose="020B0502020104020203" pitchFamily="34" charset="0"/>
            </a:endParaRPr>
          </a:p>
          <a:p>
            <a:pPr marL="0" indent="0">
              <a:spcAft>
                <a:spcPts val="2400"/>
              </a:spcAft>
              <a:buNone/>
            </a:pPr>
            <a:r>
              <a:rPr lang="en-US" sz="2800" dirty="0">
                <a:latin typeface="Gill Sans MT" panose="020B0502020104020203" pitchFamily="34" charset="0"/>
              </a:rPr>
              <a:t>You will be able to</a:t>
            </a:r>
            <a:r>
              <a:rPr lang="en-US" sz="2800" dirty="0" smtClean="0">
                <a:latin typeface="Gill Sans MT" panose="020B0502020104020203" pitchFamily="34" charset="0"/>
              </a:rPr>
              <a:t>: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spcAft>
                <a:spcPts val="2400"/>
              </a:spcAft>
            </a:pPr>
            <a:r>
              <a:rPr lang="en-US" sz="2800" dirty="0">
                <a:latin typeface="Gill Sans MT" panose="020B0502020104020203" pitchFamily="34" charset="0"/>
              </a:rPr>
              <a:t>Explain the ways in which noncompliance can be reported to a federal agency and who is responsible</a:t>
            </a:r>
            <a:r>
              <a:rPr lang="en-US" sz="2800" dirty="0" smtClean="0">
                <a:latin typeface="Gill Sans MT" panose="020B0502020104020203" pitchFamily="34" charset="0"/>
              </a:rPr>
              <a:t>.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spcAft>
                <a:spcPts val="2400"/>
              </a:spcAft>
            </a:pPr>
            <a:r>
              <a:rPr lang="en-US" sz="2800" dirty="0">
                <a:solidFill>
                  <a:srgbClr val="C00000"/>
                </a:solidFill>
                <a:latin typeface="Gill Sans MT" panose="020B0502020104020203" pitchFamily="34" charset="0"/>
              </a:rPr>
              <a:t>Understand the creation and use of an optimal noncompliance report. </a:t>
            </a:r>
          </a:p>
        </p:txBody>
      </p:sp>
    </p:spTree>
    <p:extLst>
      <p:ext uri="{BB962C8B-B14F-4D97-AF65-F5344CB8AC3E}">
        <p14:creationId xmlns:p14="http://schemas.microsoft.com/office/powerpoint/2010/main" val="42234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of an award ribbon" title="Image of an award ribb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923925"/>
            <a:ext cx="2286000" cy="343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23924"/>
            <a:ext cx="5029200" cy="5629275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>
                <a:latin typeface="Gill Sans MT" panose="020B0502020104020203" pitchFamily="34" charset="0"/>
              </a:rPr>
              <a:t>Congratulations! 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>
                <a:latin typeface="Gill Sans MT" panose="020B0502020104020203" pitchFamily="34" charset="0"/>
              </a:rPr>
              <a:t>You have written and submitted a perfect noncompliance report. 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>
                <a:latin typeface="Gill Sans MT" panose="020B0502020104020203" pitchFamily="34" charset="0"/>
              </a:rPr>
              <a:t>It complies with all federal regulation.</a:t>
            </a:r>
          </a:p>
        </p:txBody>
      </p:sp>
    </p:spTree>
    <p:extLst>
      <p:ext uri="{BB962C8B-B14F-4D97-AF65-F5344CB8AC3E}">
        <p14:creationId xmlns:p14="http://schemas.microsoft.com/office/powerpoint/2010/main" val="33864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rowd of people" title="crowd of peop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85461"/>
            <a:ext cx="6248400" cy="3543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609600"/>
            <a:ext cx="8229600" cy="562927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latin typeface="Gill Sans MT" panose="020B0502020104020203" pitchFamily="34" charset="0"/>
              </a:rPr>
              <a:t>Federal agencies and you </a:t>
            </a:r>
            <a:r>
              <a:rPr lang="en-US" dirty="0" smtClean="0">
                <a:latin typeface="Gill Sans MT" panose="020B0502020104020203" pitchFamily="34" charset="0"/>
              </a:rPr>
              <a:t>are </a:t>
            </a:r>
            <a:r>
              <a:rPr lang="en-US" dirty="0">
                <a:latin typeface="Gill Sans MT" panose="020B0502020104020203" pitchFamily="34" charset="0"/>
              </a:rPr>
              <a:t>not the only people </a:t>
            </a:r>
            <a:r>
              <a:rPr lang="en-US" dirty="0" smtClean="0">
                <a:latin typeface="Gill Sans MT" panose="020B0502020104020203" pitchFamily="34" charset="0"/>
              </a:rPr>
              <a:t>who </a:t>
            </a:r>
            <a:r>
              <a:rPr lang="en-US" dirty="0">
                <a:latin typeface="Gill Sans MT" panose="020B0502020104020203" pitchFamily="34" charset="0"/>
              </a:rPr>
              <a:t>have an interest in your report</a:t>
            </a:r>
            <a:r>
              <a:rPr lang="en-US" dirty="0" smtClean="0">
                <a:latin typeface="Gill Sans MT" panose="020B0502020104020203" pitchFamily="34" charset="0"/>
              </a:rPr>
              <a:t>.</a:t>
            </a:r>
            <a:endParaRPr lang="en-US" dirty="0">
              <a:latin typeface="Gill Sans MT" panose="020B05020201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Gill Sans MT" panose="020B0502020104020203" pitchFamily="34" charset="0"/>
              </a:rPr>
              <a:t>Is your report good enough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Gill Sans MT" panose="020B0502020104020203" pitchFamily="34" charset="0"/>
              </a:rPr>
              <a:t>to fulfill your obligation to the public?</a:t>
            </a:r>
          </a:p>
        </p:txBody>
      </p:sp>
    </p:spTree>
    <p:extLst>
      <p:ext uri="{BB962C8B-B14F-4D97-AF65-F5344CB8AC3E}">
        <p14:creationId xmlns:p14="http://schemas.microsoft.com/office/powerpoint/2010/main" val="29953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1981200"/>
            <a:ext cx="8229600" cy="4257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Gill Sans MT" panose="020B0502020104020203" pitchFamily="34" charset="0"/>
              </a:rPr>
              <a:t>What could go wrong?</a:t>
            </a:r>
          </a:p>
        </p:txBody>
      </p:sp>
    </p:spTree>
    <p:extLst>
      <p:ext uri="{BB962C8B-B14F-4D97-AF65-F5344CB8AC3E}">
        <p14:creationId xmlns:p14="http://schemas.microsoft.com/office/powerpoint/2010/main" val="44208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1302</Words>
  <Application>Microsoft Office PowerPoint</Application>
  <PresentationFormat>On-screen Show (4:3)</PresentationFormat>
  <Paragraphs>179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Gill Sans MT</vt:lpstr>
      <vt:lpstr>Office Theme</vt:lpstr>
      <vt:lpstr>Non-Compliance Reporting  and the Freedom of Information Act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Extra slides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ICARE Training Modules: Noncompliance Reporting and FOIA</dc:title>
  <dc:subject>ICARE Training Modules: Noncompliance Reporting and FOIA</dc:subject>
  <dc:creator>ICARE Project</dc:creator>
  <cp:keywords>ICARE Training Modules: Noncompliance Reporting and FOIA</cp:keywords>
  <cp:lastModifiedBy>OLAW</cp:lastModifiedBy>
  <cp:revision>63</cp:revision>
  <dcterms:created xsi:type="dcterms:W3CDTF">2016-10-17T21:13:30Z</dcterms:created>
  <dcterms:modified xsi:type="dcterms:W3CDTF">2017-03-21T17:40:37Z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